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drawings/drawing1.xml" ContentType="application/vnd.openxmlformats-officedocument.drawingml.chartshapes+xml"/>
  <Override PartName="/ppt/notesSlides/notesSlide1.xml" ContentType="application/vnd.openxmlformats-officedocument.presentationml.notesSlide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notesSlides/notesSlide2.xml" ContentType="application/vnd.openxmlformats-officedocument.presentationml.notesSlide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drawings/drawing2.xml" ContentType="application/vnd.openxmlformats-officedocument.drawingml.chartshapes+xml"/>
  <Override PartName="/ppt/charts/chart7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0"/>
  </p:notesMasterIdLst>
  <p:sldIdLst>
    <p:sldId id="256" r:id="rId2"/>
    <p:sldId id="280" r:id="rId3"/>
    <p:sldId id="261" r:id="rId4"/>
    <p:sldId id="282" r:id="rId5"/>
    <p:sldId id="279" r:id="rId6"/>
    <p:sldId id="270" r:id="rId7"/>
    <p:sldId id="259" r:id="rId8"/>
    <p:sldId id="264" r:id="rId9"/>
    <p:sldId id="266" r:id="rId10"/>
    <p:sldId id="262" r:id="rId11"/>
    <p:sldId id="267" r:id="rId12"/>
    <p:sldId id="271" r:id="rId13"/>
    <p:sldId id="273" r:id="rId14"/>
    <p:sldId id="268" r:id="rId15"/>
    <p:sldId id="276" r:id="rId16"/>
    <p:sldId id="277" r:id="rId17"/>
    <p:sldId id="274" r:id="rId18"/>
    <p:sldId id="269" r:id="rId1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3718" autoAdjust="0"/>
  </p:normalViewPr>
  <p:slideViewPr>
    <p:cSldViewPr>
      <p:cViewPr>
        <p:scale>
          <a:sx n="98" d="100"/>
          <a:sy n="98" d="100"/>
        </p:scale>
        <p:origin x="-72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.xlsx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_____Microsoft_Excel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5.xlsx"/></Relationships>
</file>

<file path=ppt/charts/_rels/chart6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package" Target="../embeddings/_____Microsoft_Excel6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7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принято граждан специалистом</c:v>
                </c:pt>
              </c:strCache>
            </c:strRef>
          </c:tx>
          <c:dLbls>
            <c:dLbl>
              <c:idx val="4"/>
              <c:layout>
                <c:manualLayout>
                  <c:x val="5.4121944433633502E-2"/>
                  <c:y val="1.8778675729973208E-2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</c:dLbl>
            <c:showLegendKey val="0"/>
            <c:showVal val="1"/>
            <c:showCatName val="1"/>
            <c:showSerName val="0"/>
            <c:showPercent val="0"/>
            <c:showBubbleSize val="0"/>
            <c:showLeaderLines val="1"/>
          </c:dLbls>
          <c:cat>
            <c:strRef>
              <c:f>Лист1!$A$2:$A$8</c:f>
              <c:strCache>
                <c:ptCount val="7"/>
                <c:pt idx="0">
                  <c:v>Савастеева О.В. </c:v>
                </c:pt>
                <c:pt idx="1">
                  <c:v>Пестенко Н.А. </c:v>
                </c:pt>
                <c:pt idx="2">
                  <c:v>Козлова Т.С. </c:v>
                </c:pt>
                <c:pt idx="3">
                  <c:v>Подобулкина Т.В. </c:v>
                </c:pt>
                <c:pt idx="4">
                  <c:v>Савостьянова Ж.Ф.</c:v>
                </c:pt>
                <c:pt idx="5">
                  <c:v>Чернышова Е.И. </c:v>
                </c:pt>
                <c:pt idx="6">
                  <c:v>Неводничева И.В. </c:v>
                </c:pt>
              </c:strCache>
            </c:strRef>
          </c:cat>
          <c:val>
            <c:numRef>
              <c:f>Лист1!$B$2:$B$8</c:f>
              <c:numCache>
                <c:formatCode>General</c:formatCode>
                <c:ptCount val="7"/>
                <c:pt idx="0">
                  <c:v>362</c:v>
                </c:pt>
                <c:pt idx="1">
                  <c:v>220</c:v>
                </c:pt>
                <c:pt idx="2">
                  <c:v>229</c:v>
                </c:pt>
                <c:pt idx="3">
                  <c:v>298</c:v>
                </c:pt>
                <c:pt idx="4">
                  <c:v>29</c:v>
                </c:pt>
                <c:pt idx="5">
                  <c:v>1535</c:v>
                </c:pt>
                <c:pt idx="6">
                  <c:v>1812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>
        <c:manualLayout>
          <c:xMode val="edge"/>
          <c:yMode val="edge"/>
          <c:x val="0.15522463124378563"/>
          <c:y val="0"/>
        </c:manualLayout>
      </c:layout>
      <c:overlay val="0"/>
    </c:title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обращений за услугами -4362</c:v>
                </c:pt>
              </c:strCache>
            </c:strRef>
          </c:tx>
          <c:dLbls>
            <c:dLbl>
              <c:idx val="1"/>
              <c:layout>
                <c:manualLayout>
                  <c:x val="-6.8727694355925406E-2"/>
                  <c:y val="-3.238340749332936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-4.4015100266758186E-2"/>
                  <c:y val="-7.740783039172673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1.4263484934930211E-2"/>
                  <c:y val="-0.11402687836944671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4.3473485111960516E-2"/>
                  <c:y val="-2.957886976776591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Лист1!$A$2:$A$6</c:f>
              <c:strCache>
                <c:ptCount val="5"/>
                <c:pt idx="0">
                  <c:v>лично в УСЗН 3641 </c:v>
                </c:pt>
                <c:pt idx="1">
                  <c:v>специалисты  МБУ  "КЦСОН" 181</c:v>
                </c:pt>
                <c:pt idx="2">
                  <c:v>МФЦ 67</c:v>
                </c:pt>
                <c:pt idx="3">
                  <c:v>по почте </c:v>
                </c:pt>
                <c:pt idx="4">
                  <c:v>через портал 5</c:v>
                </c:pt>
              </c:strCache>
            </c:strRef>
          </c:cat>
          <c:val>
            <c:numRef>
              <c:f>Лист1!$B$2:$B$6</c:f>
              <c:numCache>
                <c:formatCode>General</c:formatCode>
                <c:ptCount val="5"/>
                <c:pt idx="0">
                  <c:v>3641</c:v>
                </c:pt>
                <c:pt idx="1">
                  <c:v>181</c:v>
                </c:pt>
                <c:pt idx="2">
                  <c:v>67</c:v>
                </c:pt>
                <c:pt idx="3">
                  <c:v>0</c:v>
                </c:pt>
                <c:pt idx="4">
                  <c:v>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r"/>
      <c:layout>
        <c:manualLayout>
          <c:xMode val="edge"/>
          <c:yMode val="edge"/>
          <c:x val="0.67162648891894838"/>
          <c:y val="0.20281856629865985"/>
          <c:w val="0.32837351108105156"/>
          <c:h val="0.70819579368770702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  <c:userShapes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</c:title>
    <c:autoTitleDeleted val="0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2016</c:v>
                </c:pt>
              </c:strCache>
            </c:strRef>
          </c:tx>
          <c:dLbls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cat>
            <c:strRef>
              <c:f>Лист1!$A$2:$A$4</c:f>
              <c:strCache>
                <c:ptCount val="3"/>
                <c:pt idx="0">
                  <c:v>до 5-ти дней-69%</c:v>
                </c:pt>
                <c:pt idx="1">
                  <c:v>до 10-ти дней- 21%</c:v>
                </c:pt>
                <c:pt idx="2">
                  <c:v>свыше 10-ти дней- 10%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2601</c:v>
                </c:pt>
                <c:pt idx="1">
                  <c:v>810</c:v>
                </c:pt>
                <c:pt idx="2">
                  <c:v>386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</c:plotArea>
    <c:legend>
      <c:legendPos val="t"/>
      <c:legendEntry>
        <c:idx val="2"/>
        <c:txPr>
          <a:bodyPr/>
          <a:lstStyle/>
          <a:p>
            <a:pPr>
              <a:defRPr>
                <a:solidFill>
                  <a:srgbClr val="00B050"/>
                </a:solidFill>
              </a:defRPr>
            </a:pPr>
            <a:endParaRPr lang="ru-RU"/>
          </a:p>
        </c:txPr>
      </c:legendEntry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</c:title>
    <c:autoTitleDeleted val="0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2015</c:v>
                </c:pt>
              </c:strCache>
            </c:strRef>
          </c:tx>
          <c:dLbls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cat>
            <c:strRef>
              <c:f>Лист1!$A$2:$A$4</c:f>
              <c:strCache>
                <c:ptCount val="3"/>
                <c:pt idx="0">
                  <c:v>до 5-ти дней-54%</c:v>
                </c:pt>
                <c:pt idx="1">
                  <c:v>до 10-ти дней- 32%</c:v>
                </c:pt>
                <c:pt idx="2">
                  <c:v>свыше 10-ти дней- 14%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2299</c:v>
                </c:pt>
                <c:pt idx="1">
                  <c:v>1360</c:v>
                </c:pt>
                <c:pt idx="2">
                  <c:v>624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</c:plotArea>
    <c:legend>
      <c:legendPos val="t"/>
      <c:legendEntry>
        <c:idx val="2"/>
        <c:txPr>
          <a:bodyPr/>
          <a:lstStyle/>
          <a:p>
            <a:pPr>
              <a:defRPr>
                <a:solidFill>
                  <a:srgbClr val="00B050"/>
                </a:solidFill>
              </a:defRPr>
            </a:pPr>
            <a:endParaRPr lang="ru-RU"/>
          </a:p>
        </c:txPr>
      </c:legendEntry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>
        <c:manualLayout>
          <c:xMode val="edge"/>
          <c:yMode val="edge"/>
          <c:x val="0.28716138055777563"/>
          <c:y val="1.3227696922564159E-2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28187744257327912"/>
          <c:y val="0.15029516550345731"/>
          <c:w val="0.68592955614845041"/>
          <c:h val="0.75540283846321399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предоставление услуг -3901</c:v>
                </c:pt>
              </c:strCache>
            </c:strRef>
          </c:tx>
          <c:spPr>
            <a:solidFill>
              <a:schemeClr val="tx2"/>
            </a:solidFill>
          </c:spPr>
          <c:invertIfNegative val="0"/>
          <c:dPt>
            <c:idx val="0"/>
            <c:invertIfNegative val="0"/>
            <c:bubble3D val="0"/>
            <c:spPr/>
          </c:dPt>
          <c:dPt>
            <c:idx val="1"/>
            <c:invertIfNegative val="0"/>
            <c:bubble3D val="0"/>
            <c:spPr>
              <a:solidFill>
                <a:srgbClr val="7030A0"/>
              </a:solidFill>
            </c:spPr>
          </c:dPt>
          <c:dPt>
            <c:idx val="2"/>
            <c:invertIfNegative val="0"/>
            <c:bubble3D val="0"/>
            <c:spPr>
              <a:solidFill>
                <a:srgbClr val="FFC000"/>
              </a:solidFill>
            </c:spPr>
          </c:dPt>
          <c:dPt>
            <c:idx val="7"/>
            <c:invertIfNegative val="0"/>
            <c:bubble3D val="0"/>
            <c:spPr>
              <a:solidFill>
                <a:schemeClr val="accent3">
                  <a:lumMod val="75000"/>
                </a:schemeClr>
              </a:solidFill>
            </c:spPr>
          </c:dPt>
          <c:dPt>
            <c:idx val="8"/>
            <c:invertIfNegative val="0"/>
            <c:bubble3D val="0"/>
            <c:spPr>
              <a:solidFill>
                <a:schemeClr val="accent3">
                  <a:lumMod val="75000"/>
                </a:schemeClr>
              </a:solidFill>
            </c:spPr>
          </c:dPt>
          <c:dPt>
            <c:idx val="9"/>
            <c:invertIfNegative val="0"/>
            <c:bubble3D val="0"/>
            <c:spPr>
              <a:solidFill>
                <a:schemeClr val="accent3">
                  <a:lumMod val="75000"/>
                </a:schemeClr>
              </a:solidFill>
            </c:spPr>
          </c:dPt>
          <c:dPt>
            <c:idx val="10"/>
            <c:invertIfNegative val="0"/>
            <c:bubble3D val="0"/>
            <c:spPr>
              <a:solidFill>
                <a:schemeClr val="accent3">
                  <a:lumMod val="75000"/>
                </a:schemeClr>
              </a:solidFill>
            </c:spPr>
          </c:dPt>
          <c:dPt>
            <c:idx val="11"/>
            <c:invertIfNegative val="0"/>
            <c:bubble3D val="0"/>
            <c:spPr>
              <a:solidFill>
                <a:schemeClr val="accent3">
                  <a:lumMod val="75000"/>
                </a:schemeClr>
              </a:solidFill>
            </c:spPr>
          </c:dPt>
          <c:dPt>
            <c:idx val="12"/>
            <c:invertIfNegative val="0"/>
            <c:bubble3D val="0"/>
            <c:spPr>
              <a:solidFill>
                <a:schemeClr val="accent3">
                  <a:lumMod val="75000"/>
                </a:schemeClr>
              </a:solidFill>
            </c:spPr>
          </c:dPt>
          <c:dPt>
            <c:idx val="13"/>
            <c:invertIfNegative val="0"/>
            <c:bubble3D val="0"/>
            <c:spPr>
              <a:solidFill>
                <a:schemeClr val="accent3">
                  <a:lumMod val="75000"/>
                </a:schemeClr>
              </a:solidFill>
            </c:spPr>
          </c:dPt>
          <c:dPt>
            <c:idx val="14"/>
            <c:invertIfNegative val="0"/>
            <c:bubble3D val="0"/>
            <c:spPr>
              <a:solidFill>
                <a:schemeClr val="bg2">
                  <a:lumMod val="75000"/>
                </a:schemeClr>
              </a:solidFill>
            </c:spPr>
          </c:dPt>
          <c:dPt>
            <c:idx val="15"/>
            <c:invertIfNegative val="0"/>
            <c:bubble3D val="0"/>
            <c:spPr>
              <a:solidFill>
                <a:schemeClr val="tx2">
                  <a:lumMod val="40000"/>
                  <a:lumOff val="60000"/>
                </a:schemeClr>
              </a:solidFill>
            </c:spPr>
          </c:dPt>
          <c:dPt>
            <c:idx val="16"/>
            <c:invertIfNegative val="0"/>
            <c:bubble3D val="0"/>
            <c:spPr>
              <a:solidFill>
                <a:schemeClr val="tx1"/>
              </a:solidFill>
            </c:spPr>
          </c:dPt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Лист1!$A$2:$A$18</c:f>
              <c:strCache>
                <c:ptCount val="17"/>
                <c:pt idx="0">
                  <c:v>МСП на оплату ЖКУ - 345</c:v>
                </c:pt>
                <c:pt idx="1">
                  <c:v>Определение права на меры - 414</c:v>
                </c:pt>
                <c:pt idx="2">
                  <c:v>Субсидия на оплату ЖКУ - 345</c:v>
                </c:pt>
                <c:pt idx="3">
                  <c:v>Выдача справок -335</c:v>
                </c:pt>
                <c:pt idx="4">
                  <c:v>Компенсация затрат на организацию обучения - 44</c:v>
                </c:pt>
                <c:pt idx="5">
                  <c:v>ЕДВ отдельным категориям граждан - 289</c:v>
                </c:pt>
                <c:pt idx="6">
                  <c:v>Компенсация проезда инвалидам -300, детям школьного возраста -27, к месту консультирования - 54, реабилитированным - 20</c:v>
                </c:pt>
                <c:pt idx="7">
                  <c:v>единовременное пособие при рождении ребенка - 46</c:v>
                </c:pt>
                <c:pt idx="8">
                  <c:v>Пособие на ребенка - 818</c:v>
                </c:pt>
                <c:pt idx="9">
                  <c:v>ежемесячное пособие по уходу за ребенком - 84</c:v>
                </c:pt>
                <c:pt idx="10">
                  <c:v>ЕДВ на ребенка в возрасте от 1,5 до 3 лет -38</c:v>
                </c:pt>
                <c:pt idx="11">
                  <c:v>Ежегодное пособие на ребенка школьного возраста - 199</c:v>
                </c:pt>
                <c:pt idx="12">
                  <c:v>Выдача сертификата -26</c:v>
                </c:pt>
                <c:pt idx="13">
                  <c:v>Распоряжение средствами мат. капитала - 138</c:v>
                </c:pt>
                <c:pt idx="14">
                  <c:v>присвоение статуса и выдача удостоверений: "Дети погибших защитников Отечества"-1, ВТ-99, ВТК - 73, реабилитированным-3</c:v>
                </c:pt>
                <c:pt idx="15">
                  <c:v>Адресная помощь: ТЖС -141, ремонт -19, на развитие личного подсобного хозяйства-2, на ремонт печей и эл. проводки -28</c:v>
                </c:pt>
                <c:pt idx="16">
                  <c:v>погребение -40</c:v>
                </c:pt>
              </c:strCache>
            </c:strRef>
          </c:cat>
          <c:val>
            <c:numRef>
              <c:f>Лист1!$B$2:$B$18</c:f>
              <c:numCache>
                <c:formatCode>General</c:formatCode>
                <c:ptCount val="17"/>
                <c:pt idx="0">
                  <c:v>345</c:v>
                </c:pt>
                <c:pt idx="1">
                  <c:v>414</c:v>
                </c:pt>
                <c:pt idx="2">
                  <c:v>345</c:v>
                </c:pt>
                <c:pt idx="3">
                  <c:v>335</c:v>
                </c:pt>
                <c:pt idx="4">
                  <c:v>44</c:v>
                </c:pt>
                <c:pt idx="5">
                  <c:v>289</c:v>
                </c:pt>
                <c:pt idx="6">
                  <c:v>401</c:v>
                </c:pt>
                <c:pt idx="7">
                  <c:v>46</c:v>
                </c:pt>
                <c:pt idx="8">
                  <c:v>818</c:v>
                </c:pt>
                <c:pt idx="9">
                  <c:v>84</c:v>
                </c:pt>
                <c:pt idx="10">
                  <c:v>38</c:v>
                </c:pt>
                <c:pt idx="11">
                  <c:v>199</c:v>
                </c:pt>
                <c:pt idx="12">
                  <c:v>26</c:v>
                </c:pt>
                <c:pt idx="13">
                  <c:v>138</c:v>
                </c:pt>
                <c:pt idx="14">
                  <c:v>173</c:v>
                </c:pt>
                <c:pt idx="15">
                  <c:v>190</c:v>
                </c:pt>
                <c:pt idx="16">
                  <c:v>40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88123392"/>
        <c:axId val="99360064"/>
      </c:barChart>
      <c:catAx>
        <c:axId val="88123392"/>
        <c:scaling>
          <c:orientation val="minMax"/>
        </c:scaling>
        <c:delete val="0"/>
        <c:axPos val="l"/>
        <c:majorGridlines/>
        <c:minorGridlines/>
        <c:majorTickMark val="out"/>
        <c:minorTickMark val="in"/>
        <c:tickLblPos val="nextTo"/>
        <c:txPr>
          <a:bodyPr rot="0" vert="horz"/>
          <a:lstStyle/>
          <a:p>
            <a:pPr>
              <a:defRPr/>
            </a:pPr>
            <a:endParaRPr lang="ru-RU"/>
          </a:p>
        </c:txPr>
        <c:crossAx val="99360064"/>
        <c:crosses val="autoZero"/>
        <c:auto val="0"/>
        <c:lblAlgn val="ctr"/>
        <c:lblOffset val="1000"/>
        <c:tickLblSkip val="1"/>
        <c:noMultiLvlLbl val="0"/>
      </c:catAx>
      <c:valAx>
        <c:axId val="99360064"/>
        <c:scaling>
          <c:orientation val="minMax"/>
        </c:scaling>
        <c:delete val="0"/>
        <c:axPos val="t"/>
        <c:majorGridlines/>
        <c:numFmt formatCode="General" sourceLinked="1"/>
        <c:majorTickMark val="out"/>
        <c:minorTickMark val="none"/>
        <c:tickLblPos val="nextTo"/>
        <c:crossAx val="88123392"/>
        <c:crosses val="max"/>
        <c:crossBetween val="between"/>
      </c:valAx>
    </c:plotArea>
    <c:plotVisOnly val="1"/>
    <c:dispBlanksAs val="gap"/>
    <c:showDLblsOverMax val="0"/>
  </c:chart>
  <c:txPr>
    <a:bodyPr rot="5400000" vert="horz"/>
    <a:lstStyle/>
    <a:p>
      <a:pPr>
        <a:defRPr sz="1200"/>
      </a:pPr>
      <a:endParaRPr lang="ru-RU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2015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-1.1871125776647373E-2"/>
                  <c:y val="-0.10353970516699061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0"/>
                  <c:y val="-0.1112093129571380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-1.6958751109496246E-3"/>
                  <c:y val="-5.752205842610596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-1.2436273815400904E-16"/>
                  <c:y val="-0.1188789207472855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Лист1!$A$2:$A$5</c:f>
              <c:strCache>
                <c:ptCount val="4"/>
                <c:pt idx="0">
                  <c:v>число инвалидов</c:v>
                </c:pt>
                <c:pt idx="1">
                  <c:v>не пользуются МСП на ЖКУ</c:v>
                </c:pt>
                <c:pt idx="2">
                  <c:v>многодетные семьи</c:v>
                </c:pt>
                <c:pt idx="3">
                  <c:v>не пользуются МСП на ЖКУ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1031</c:v>
                </c:pt>
                <c:pt idx="1">
                  <c:v>20</c:v>
                </c:pt>
                <c:pt idx="2">
                  <c:v>182</c:v>
                </c:pt>
                <c:pt idx="3">
                  <c:v>6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2016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-5.0876253328488736E-3"/>
                  <c:y val="-4.601764674088471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-1.6958751109496246E-3"/>
                  <c:y val="-2.684362726551615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3.3917502218992492E-3"/>
                  <c:y val="-0.11887892074728559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-1.6958751109497491E-3"/>
                  <c:y val="-5.752205842610596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Лист1!$A$2:$A$5</c:f>
              <c:strCache>
                <c:ptCount val="4"/>
                <c:pt idx="0">
                  <c:v>число инвалидов</c:v>
                </c:pt>
                <c:pt idx="1">
                  <c:v>не пользуются МСП на ЖКУ</c:v>
                </c:pt>
                <c:pt idx="2">
                  <c:v>многодетные семьи</c:v>
                </c:pt>
                <c:pt idx="3">
                  <c:v>не пользуются МСП на ЖКУ</c:v>
                </c:pt>
              </c:strCache>
            </c:strRef>
          </c:cat>
          <c:val>
            <c:numRef>
              <c:f>Лист1!$C$2:$C$5</c:f>
              <c:numCache>
                <c:formatCode>General</c:formatCode>
                <c:ptCount val="4"/>
                <c:pt idx="0">
                  <c:v>1028</c:v>
                </c:pt>
                <c:pt idx="1">
                  <c:v>19</c:v>
                </c:pt>
                <c:pt idx="2">
                  <c:v>183</c:v>
                </c:pt>
                <c:pt idx="3">
                  <c:v>4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Ряд 3</c:v>
                </c:pt>
              </c:strCache>
            </c:strRef>
          </c:tx>
          <c:invertIfNegative val="0"/>
          <c:cat>
            <c:strRef>
              <c:f>Лист1!$A$2:$A$5</c:f>
              <c:strCache>
                <c:ptCount val="4"/>
                <c:pt idx="0">
                  <c:v>число инвалидов</c:v>
                </c:pt>
                <c:pt idx="1">
                  <c:v>не пользуются МСП на ЖКУ</c:v>
                </c:pt>
                <c:pt idx="2">
                  <c:v>многодетные семьи</c:v>
                </c:pt>
                <c:pt idx="3">
                  <c:v>не пользуются МСП на ЖКУ</c:v>
                </c:pt>
              </c:strCache>
            </c:strRef>
          </c:cat>
          <c:val>
            <c:numRef>
              <c:f>Лист1!$D$2:$D$5</c:f>
            </c:numRef>
          </c:val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2017</c:v>
                </c:pt>
              </c:strCache>
            </c:strRef>
          </c:tx>
          <c:invertIfNegative val="0"/>
          <c:dLbls>
            <c:dLbl>
              <c:idx val="1"/>
              <c:layout>
                <c:manualLayout>
                  <c:x val="3.3917502218992492E-3"/>
                  <c:y val="-2.684362726551615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Лист1!$A$2:$A$5</c:f>
              <c:strCache>
                <c:ptCount val="4"/>
                <c:pt idx="0">
                  <c:v>число инвалидов</c:v>
                </c:pt>
                <c:pt idx="1">
                  <c:v>не пользуются МСП на ЖКУ</c:v>
                </c:pt>
                <c:pt idx="2">
                  <c:v>многодетные семьи</c:v>
                </c:pt>
                <c:pt idx="3">
                  <c:v>не пользуются МСП на ЖКУ</c:v>
                </c:pt>
              </c:strCache>
            </c:strRef>
          </c:cat>
          <c:val>
            <c:numRef>
              <c:f>Лист1!$E$2:$E$5</c:f>
              <c:numCache>
                <c:formatCode>General</c:formatCode>
                <c:ptCount val="4"/>
                <c:pt idx="0">
                  <c:v>995</c:v>
                </c:pt>
                <c:pt idx="1">
                  <c:v>19</c:v>
                </c:pt>
                <c:pt idx="2">
                  <c:v>179</c:v>
                </c:pt>
                <c:pt idx="3">
                  <c:v>3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-25"/>
        <c:axId val="88124416"/>
        <c:axId val="39996800"/>
      </c:barChart>
      <c:catAx>
        <c:axId val="88124416"/>
        <c:scaling>
          <c:orientation val="minMax"/>
        </c:scaling>
        <c:delete val="0"/>
        <c:axPos val="b"/>
        <c:majorTickMark val="none"/>
        <c:minorTickMark val="none"/>
        <c:tickLblPos val="nextTo"/>
        <c:txPr>
          <a:bodyPr/>
          <a:lstStyle/>
          <a:p>
            <a:pPr>
              <a:defRPr>
                <a:solidFill>
                  <a:srgbClr val="FF0000"/>
                </a:solidFill>
              </a:defRPr>
            </a:pPr>
            <a:endParaRPr lang="ru-RU"/>
          </a:p>
        </c:txPr>
        <c:crossAx val="39996800"/>
        <c:crosses val="autoZero"/>
        <c:auto val="1"/>
        <c:lblAlgn val="ctr"/>
        <c:lblOffset val="100"/>
        <c:noMultiLvlLbl val="0"/>
      </c:catAx>
      <c:valAx>
        <c:axId val="39996800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88124416"/>
        <c:crosses val="autoZero"/>
        <c:crossBetween val="between"/>
      </c:valAx>
    </c:plotArea>
    <c:legend>
      <c:legendPos val="t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  <c:userShapes r:id="rId2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2015</c:v>
                </c:pt>
              </c:strCache>
            </c:strRef>
          </c:tx>
          <c:cat>
            <c:strRef>
              <c:f>Лист1!$A$2:$A$5</c:f>
              <c:strCache>
                <c:ptCount val="4"/>
                <c:pt idx="0">
                  <c:v>АСП, регистр </c:v>
                </c:pt>
                <c:pt idx="1">
                  <c:v>Уровень исполнение трансфертов</c:v>
                </c:pt>
                <c:pt idx="2">
                  <c:v>Удовлетворенность качеством</c:v>
                </c:pt>
                <c:pt idx="3">
                  <c:v>размещение информации 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10</c:v>
                </c:pt>
                <c:pt idx="1">
                  <c:v>10</c:v>
                </c:pt>
                <c:pt idx="2">
                  <c:v>10</c:v>
                </c:pt>
                <c:pt idx="3">
                  <c:v>5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2016</c:v>
                </c:pt>
              </c:strCache>
            </c:strRef>
          </c:tx>
          <c:marker>
            <c:spPr>
              <a:solidFill>
                <a:srgbClr val="FF0000"/>
              </a:solidFill>
            </c:spPr>
          </c:marker>
          <c:cat>
            <c:strRef>
              <c:f>Лист1!$A$2:$A$5</c:f>
              <c:strCache>
                <c:ptCount val="4"/>
                <c:pt idx="0">
                  <c:v>АСП, регистр </c:v>
                </c:pt>
                <c:pt idx="1">
                  <c:v>Уровень исполнение трансфертов</c:v>
                </c:pt>
                <c:pt idx="2">
                  <c:v>Удовлетворенность качеством</c:v>
                </c:pt>
                <c:pt idx="3">
                  <c:v>размещение информации </c:v>
                </c:pt>
              </c:strCache>
            </c:strRef>
          </c:cat>
          <c:val>
            <c:numRef>
              <c:f>Лист1!$C$2:$C$5</c:f>
              <c:numCache>
                <c:formatCode>General</c:formatCode>
                <c:ptCount val="4"/>
                <c:pt idx="0">
                  <c:v>10</c:v>
                </c:pt>
                <c:pt idx="1">
                  <c:v>10</c:v>
                </c:pt>
                <c:pt idx="2">
                  <c:v>10</c:v>
                </c:pt>
                <c:pt idx="3">
                  <c:v>8</c:v>
                </c:pt>
              </c:numCache>
            </c:numRef>
          </c:val>
          <c:smooth val="0"/>
        </c:ser>
        <c:dLbls>
          <c:dLblPos val="t"/>
          <c:showLegendKey val="0"/>
          <c:showVal val="1"/>
          <c:showCatName val="0"/>
          <c:showSerName val="0"/>
          <c:showPercent val="0"/>
          <c:showBubbleSize val="0"/>
        </c:dLbls>
        <c:dropLines/>
        <c:marker val="1"/>
        <c:smooth val="0"/>
        <c:axId val="34816512"/>
        <c:axId val="39999104"/>
      </c:lineChart>
      <c:catAx>
        <c:axId val="34816512"/>
        <c:scaling>
          <c:orientation val="minMax"/>
        </c:scaling>
        <c:delete val="0"/>
        <c:axPos val="b"/>
        <c:numFmt formatCode="m/d/yyyy" sourceLinked="1"/>
        <c:majorTickMark val="none"/>
        <c:minorTickMark val="none"/>
        <c:tickLblPos val="nextTo"/>
        <c:crossAx val="39999104"/>
        <c:crosses val="autoZero"/>
        <c:auto val="1"/>
        <c:lblAlgn val="ctr"/>
        <c:lblOffset val="100"/>
        <c:noMultiLvlLbl val="0"/>
      </c:catAx>
      <c:valAx>
        <c:axId val="39999104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34816512"/>
        <c:crosses val="autoZero"/>
        <c:crossBetween val="between"/>
      </c:valAx>
      <c:dTable>
        <c:showHorzBorder val="1"/>
        <c:showVertBorder val="1"/>
        <c:showOutline val="1"/>
        <c:showKeys val="1"/>
        <c:spPr>
          <a:ln>
            <a:prstDash val="solid"/>
          </a:ln>
        </c:spPr>
        <c:txPr>
          <a:bodyPr/>
          <a:lstStyle/>
          <a:p>
            <a:pPr rtl="0"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pPr>
            <a:endParaRPr lang="ru-RU"/>
          </a:p>
        </c:txPr>
      </c:dTable>
    </c:plotArea>
    <c:plotVisOnly val="1"/>
    <c:dispBlanksAs val="zero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0.04015</cdr:x>
      <cdr:y>0.86441</cdr:y>
    </cdr:from>
    <cdr:to>
      <cdr:x>0.98367</cdr:x>
      <cdr:y>1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288032" y="4481583"/>
          <a:ext cx="6768752" cy="70299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ctr"/>
          <a:r>
            <a:rPr lang="ru-RU" sz="1800" dirty="0" smtClean="0">
              <a:solidFill>
                <a:srgbClr val="FF0000"/>
              </a:solidFill>
            </a:rPr>
            <a:t>Важнейшей задачей является организация обращений граждан посредством интернет технологий</a:t>
          </a:r>
          <a:endParaRPr lang="ru-RU" sz="1800" dirty="0">
            <a:solidFill>
              <a:srgbClr val="FF0000"/>
            </a:solidFill>
          </a:endParaRP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0.26923</cdr:x>
      <cdr:y>0.82624</cdr:y>
    </cdr:from>
    <cdr:to>
      <cdr:x>0.49039</cdr:x>
      <cdr:y>1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2016224" y="2736304"/>
          <a:ext cx="1656184" cy="57546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ru-RU" sz="1100" dirty="0">
            <a:solidFill>
              <a:srgbClr val="FF0000"/>
            </a:solidFill>
          </a:endParaRP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C066B4-21F3-486F-AA7B-2893616A9B92}" type="datetimeFigureOut">
              <a:rPr lang="ru-RU" smtClean="0"/>
              <a:t>30.03.2017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1A8FB6D-A814-4218-9201-1D09A3E09201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057750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A8FB6D-A814-4218-9201-1D09A3E09201}" type="slidenum">
              <a:rPr lang="ru-RU" smtClean="0"/>
              <a:t>9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108258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A8FB6D-A814-4218-9201-1D09A3E09201}" type="slidenum">
              <a:rPr lang="ru-RU" smtClean="0"/>
              <a:t>10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879826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6"/>
            <a:ext cx="5637011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30.03.2017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2" y="3132291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30.03.2017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9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4" y="731520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30.03.2017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30.03.2017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7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2"/>
            <a:ext cx="5970495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30.03.2017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30.03.2017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3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30.03.2017</a:t>
            </a:fld>
            <a:endParaRPr lang="ru-RU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30.03.2017</a:t>
            </a:fld>
            <a:endParaRPr lang="ru-RU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30.03.2017</a:t>
            </a:fld>
            <a:endParaRPr lang="ru-RU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6" y="2209801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6" y="731521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6" y="3497803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30.03.2017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dirty="0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7"/>
            <a:ext cx="3694115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30.03.2017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9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90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1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30.03.2017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1" y="6172201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1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827584" y="3284985"/>
            <a:ext cx="7488832" cy="2664296"/>
          </a:xfrm>
        </p:spPr>
        <p:txBody>
          <a:bodyPr>
            <a:noAutofit/>
          </a:bodyPr>
          <a:lstStyle/>
          <a:p>
            <a:pPr algn="ctr"/>
            <a:r>
              <a:rPr lang="ru-RU" sz="4400" dirty="0" smtClean="0"/>
              <a:t>Отчетное собрание </a:t>
            </a:r>
            <a:r>
              <a:rPr lang="ru-RU" sz="4400" dirty="0" smtClean="0"/>
              <a:t>Управления </a:t>
            </a:r>
            <a:r>
              <a:rPr lang="ru-RU" sz="4400" dirty="0" smtClean="0"/>
              <a:t>социальной защиты населения администрации Тасеевского района</a:t>
            </a:r>
            <a:endParaRPr lang="ru-RU" sz="4400" dirty="0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620690"/>
            <a:ext cx="7772400" cy="2265946"/>
          </a:xfrm>
        </p:spPr>
        <p:txBody>
          <a:bodyPr>
            <a:normAutofit/>
          </a:bodyPr>
          <a:lstStyle/>
          <a:p>
            <a:pPr algn="r"/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/>
              <a:t/>
            </a:r>
            <a:br>
              <a:rPr lang="ru-RU" sz="2000" dirty="0"/>
            </a:b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 smtClean="0"/>
              <a:t>31 марта 2017           с. Тасеево</a:t>
            </a:r>
            <a:endParaRPr lang="ru-RU" sz="20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599887"/>
            <a:ext cx="3168352" cy="2253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7339804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401"/>
    </mc:Choice>
    <mc:Fallback xmlns="">
      <p:transition spd="slow" advTm="3401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1302180760"/>
              </p:ext>
            </p:extLst>
          </p:nvPr>
        </p:nvGraphicFramePr>
        <p:xfrm>
          <a:off x="251520" y="260648"/>
          <a:ext cx="8784976" cy="646912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855091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3"/>
    </mc:Choice>
    <mc:Fallback xmlns="">
      <p:transition spd="slow" advTm="23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8" y="476672"/>
            <a:ext cx="7704856" cy="2016223"/>
          </a:xfrm>
        </p:spPr>
        <p:txBody>
          <a:bodyPr/>
          <a:lstStyle/>
          <a:p>
            <a:pPr marL="0" indent="0" algn="ctr">
              <a:buNone/>
            </a:pPr>
            <a:r>
              <a:rPr lang="ru-RU" b="0" dirty="0" smtClean="0"/>
              <a:t>Индивидуальный подход</a:t>
            </a:r>
            <a:br>
              <a:rPr lang="ru-RU" b="0" dirty="0" smtClean="0"/>
            </a:br>
            <a:r>
              <a:rPr lang="ru-RU" b="0" dirty="0" smtClean="0"/>
              <a:t/>
            </a:r>
            <a:br>
              <a:rPr lang="ru-RU" b="0" dirty="0" smtClean="0"/>
            </a:br>
            <a:r>
              <a:rPr lang="ru-RU" sz="2000" b="0" dirty="0" smtClean="0"/>
              <a:t>по предоставлению МСП по оплате услуг жилищного хозяйства</a:t>
            </a:r>
            <a:r>
              <a:rPr lang="ru-RU" b="0" dirty="0" smtClean="0"/>
              <a:t/>
            </a:r>
            <a:br>
              <a:rPr lang="ru-RU" b="0" dirty="0" smtClean="0"/>
            </a:br>
            <a:endParaRPr lang="ru-RU" b="0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2679533586"/>
              </p:ext>
            </p:extLst>
          </p:nvPr>
        </p:nvGraphicFramePr>
        <p:xfrm>
          <a:off x="827584" y="2996952"/>
          <a:ext cx="7488759" cy="331177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1408207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0"/>
    </mc:Choice>
    <mc:Fallback xmlns="">
      <p:transition spd="slow" advTm="0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99593" y="404664"/>
            <a:ext cx="7406208" cy="504056"/>
          </a:xfrm>
          <a:ln>
            <a:noFill/>
          </a:ln>
          <a:effectLst/>
        </p:spPr>
        <p:txBody>
          <a:bodyPr/>
          <a:lstStyle/>
          <a:p>
            <a:pPr marL="0" indent="0" algn="ctr">
              <a:buNone/>
            </a:pPr>
            <a:r>
              <a:rPr lang="ru-RU" sz="3200" dirty="0" smtClean="0"/>
              <a:t>Сравнительная оценка видов деятельности</a:t>
            </a:r>
            <a:endParaRPr lang="ru-RU" sz="3200" dirty="0"/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1676392453"/>
              </p:ext>
            </p:extLst>
          </p:nvPr>
        </p:nvGraphicFramePr>
        <p:xfrm>
          <a:off x="899592" y="1628800"/>
          <a:ext cx="7416800" cy="45370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7092280" y="1700808"/>
            <a:ext cx="15841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rgbClr val="FF0000"/>
                </a:solidFill>
              </a:rPr>
              <a:t>Резерв на 2017 год</a:t>
            </a:r>
            <a:endParaRPr lang="ru-RU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85082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99593" y="404664"/>
            <a:ext cx="7406208" cy="1368152"/>
          </a:xfrm>
        </p:spPr>
        <p:txBody>
          <a:bodyPr/>
          <a:lstStyle/>
          <a:p>
            <a:pPr algn="ctr"/>
            <a:r>
              <a:rPr lang="ru-RU" sz="2800" dirty="0" smtClean="0"/>
              <a:t>Кадровая  политика и формирование положительного имиджа отрасли</a:t>
            </a:r>
            <a:br>
              <a:rPr lang="ru-RU" sz="2800" dirty="0" smtClean="0"/>
            </a:br>
            <a:r>
              <a:rPr lang="ru-RU" sz="1200" b="0" dirty="0" smtClean="0">
                <a:solidFill>
                  <a:schemeClr val="tx1"/>
                </a:solidFill>
              </a:rPr>
              <a:t>(бальная оценка министерства)</a:t>
            </a:r>
            <a:r>
              <a:rPr lang="ru-RU" sz="2800" dirty="0" smtClean="0"/>
              <a:t> </a:t>
            </a: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611560" y="2204864"/>
            <a:ext cx="7920880" cy="3474720"/>
          </a:xfrm>
        </p:spPr>
        <p:txBody>
          <a:bodyPr/>
          <a:lstStyle/>
          <a:p>
            <a:r>
              <a:rPr lang="ru-RU" dirty="0" smtClean="0"/>
              <a:t>                                                2015 год     2016 год</a:t>
            </a:r>
          </a:p>
          <a:p>
            <a:endParaRPr lang="ru-RU" dirty="0"/>
          </a:p>
          <a:p>
            <a:r>
              <a:rPr lang="ru-RU" dirty="0" smtClean="0"/>
              <a:t>Кадровый потенциал                4 балла      10 баллов</a:t>
            </a:r>
          </a:p>
          <a:p>
            <a:r>
              <a:rPr lang="ru-RU" dirty="0" smtClean="0"/>
              <a:t>Участие в конкурсах                12 баллов     </a:t>
            </a:r>
            <a:r>
              <a:rPr lang="ru-RU" dirty="0" smtClean="0">
                <a:solidFill>
                  <a:srgbClr val="FF0000"/>
                </a:solidFill>
              </a:rPr>
              <a:t>4</a:t>
            </a:r>
            <a:r>
              <a:rPr lang="ru-RU" dirty="0" smtClean="0"/>
              <a:t> балла</a:t>
            </a:r>
          </a:p>
          <a:p>
            <a:r>
              <a:rPr lang="ru-RU" dirty="0" smtClean="0"/>
              <a:t>Информационная работа           5 баллов    10 баллов</a:t>
            </a:r>
          </a:p>
          <a:p>
            <a:r>
              <a:rPr lang="ru-RU" dirty="0" smtClean="0"/>
              <a:t>Обеспечение доступности         0 баллов    10 баллов</a:t>
            </a:r>
          </a:p>
          <a:p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617023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3" y="620688"/>
            <a:ext cx="7766248" cy="1008112"/>
          </a:xfrm>
        </p:spPr>
        <p:txBody>
          <a:bodyPr/>
          <a:lstStyle/>
          <a:p>
            <a:pPr marL="0" indent="0" algn="ctr">
              <a:buNone/>
            </a:pPr>
            <a:r>
              <a:rPr lang="ru-RU" sz="2800" dirty="0" smtClean="0"/>
              <a:t>Рейтинг по итогам оценки результативности за 2016 год </a:t>
            </a:r>
            <a:endParaRPr lang="ru-RU" sz="2800" dirty="0"/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4001856054"/>
              </p:ext>
            </p:extLst>
          </p:nvPr>
        </p:nvGraphicFramePr>
        <p:xfrm>
          <a:off x="827585" y="1770234"/>
          <a:ext cx="7416824" cy="510944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016224"/>
                <a:gridCol w="936104"/>
                <a:gridCol w="920544"/>
                <a:gridCol w="3543952"/>
              </a:tblGrid>
              <a:tr h="661035">
                <a:tc gridSpan="4">
                  <a:txBody>
                    <a:bodyPr/>
                    <a:lstStyle/>
                    <a:p>
                      <a:pPr algn="ctr" fontAlgn="t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Итоги рейтинга деятельности за 2016 год органов социальной защиты населения муниципальных районов края</a:t>
                      </a:r>
                    </a:p>
                  </a:txBody>
                  <a:tcPr marL="9525" marR="9525" marT="9525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49659"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Ноименование МР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рейтинг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СОВОКУПНАЯ </a:t>
                      </a:r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ОЦЕНКА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ИТОГОВОЕ МЕСТО</a:t>
                      </a:r>
                    </a:p>
                  </a:txBody>
                  <a:tcPr marL="9525" marR="9525" marT="9525" marB="0"/>
                </a:tc>
              </a:tr>
              <a:tr h="216024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Курагинский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ВЫСОКИЙ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11,7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b"/>
                </a:tc>
              </a:tr>
              <a:tr h="144016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Краснотуранский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ВЫСОКИЙ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11,6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b"/>
                </a:tc>
              </a:tr>
              <a:tr h="144016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Березовский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ВЫСОКИЙ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11,4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</a:t>
                      </a:r>
                    </a:p>
                  </a:txBody>
                  <a:tcPr marL="9525" marR="9525" marT="9525" marB="0" anchor="b"/>
                </a:tc>
              </a:tr>
              <a:tr h="149726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Богучанский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ВЫСОКИЙ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11,2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</a:t>
                      </a:r>
                    </a:p>
                  </a:txBody>
                  <a:tcPr marL="9525" marR="9525" marT="9525" marB="0" anchor="b"/>
                </a:tc>
              </a:tr>
              <a:tr h="188585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Ирбейский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ВЫСОКИЙ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11,2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</a:t>
                      </a:r>
                    </a:p>
                  </a:txBody>
                  <a:tcPr marL="9525" marR="9525" marT="9525" marB="0" anchor="b"/>
                </a:tc>
              </a:tr>
              <a:tr h="144016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Саянский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ВЫСОКИЙ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10,9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</a:t>
                      </a:r>
                    </a:p>
                  </a:txBody>
                  <a:tcPr marL="9525" marR="9525" marT="9525" marB="0" anchor="b"/>
                </a:tc>
              </a:tr>
              <a:tr h="182875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Иланский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ВЫСОКИЙ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10,5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</a:t>
                      </a:r>
                    </a:p>
                  </a:txBody>
                  <a:tcPr marL="9525" marR="9525" marT="9525" marB="0" anchor="b"/>
                </a:tc>
              </a:tr>
              <a:tr h="144016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Енисейский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ВЫСОКИЙ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10,5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</a:t>
                      </a:r>
                    </a:p>
                  </a:txBody>
                  <a:tcPr marL="9525" marR="9525" marT="9525" marB="0" anchor="b"/>
                </a:tc>
              </a:tr>
              <a:tr h="182875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Северо-Енисейский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ВЫСОКИЙ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10,5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</a:t>
                      </a:r>
                    </a:p>
                  </a:txBody>
                  <a:tcPr marL="9525" marR="9525" marT="9525" marB="0" anchor="b"/>
                </a:tc>
              </a:tr>
              <a:tr h="216024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Новоселовский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ВЫСОКИЙ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10,3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</a:t>
                      </a:r>
                    </a:p>
                  </a:txBody>
                  <a:tcPr marL="9525" marR="9525" marT="9525" marB="0" anchor="b"/>
                </a:tc>
              </a:tr>
              <a:tr h="216024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Уярский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ВЫСОКИЙ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10,2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</a:t>
                      </a:r>
                    </a:p>
                  </a:txBody>
                  <a:tcPr marL="9525" marR="9525" marT="9525" marB="0" anchor="b"/>
                </a:tc>
              </a:tr>
              <a:tr h="144016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Ермаковский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ВЫСОКИЙ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10,2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</a:t>
                      </a:r>
                    </a:p>
                  </a:txBody>
                  <a:tcPr marL="9525" marR="9525" marT="9525" marB="0" anchor="b"/>
                </a:tc>
              </a:tr>
              <a:tr h="182875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Шушенским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ВЫСОКИЙ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10,2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</a:t>
                      </a:r>
                    </a:p>
                  </a:txBody>
                  <a:tcPr marL="9525" marR="9525" marT="9525" marB="0" anchor="b"/>
                </a:tc>
              </a:tr>
              <a:tr h="72008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Манский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ВЫСОКИЙ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9,7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</a:t>
                      </a:r>
                    </a:p>
                  </a:txBody>
                  <a:tcPr marL="9525" marR="9525" marT="9525" marB="0" anchor="b"/>
                </a:tc>
              </a:tr>
              <a:tr h="182875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Шарыповский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ВЫСОКИЙ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9,7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</a:t>
                      </a:r>
                    </a:p>
                  </a:txBody>
                  <a:tcPr marL="9525" marR="9525" marT="9525" marB="0" anchor="b"/>
                </a:tc>
              </a:tr>
              <a:tr h="144016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Ужурский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ВЫСОКИЙ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9,7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</a:t>
                      </a:r>
                    </a:p>
                  </a:txBody>
                  <a:tcPr marL="9525" marR="9525" marT="9525" marB="0" anchor="b"/>
                </a:tc>
              </a:tr>
              <a:tr h="182875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Канский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ВЫСОКИЙ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9,7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</a:t>
                      </a:r>
                    </a:p>
                  </a:txBody>
                  <a:tcPr marL="9525" marR="9525" marT="9525" marB="0" anchor="b"/>
                </a:tc>
              </a:tr>
              <a:tr h="216024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Козульский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ВЫСОКИЙ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9,5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</a:t>
                      </a:r>
                    </a:p>
                  </a:txBody>
                  <a:tcPr marL="9525" marR="9525" marT="9525" marB="0" anchor="b"/>
                </a:tc>
              </a:tr>
              <a:tr h="144016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Ачинский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ВЫСОКИЙ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9,5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</a:t>
                      </a:r>
                    </a:p>
                  </a:txBody>
                  <a:tcPr marL="9525" marR="9525" marT="9525" marB="0" anchor="b"/>
                </a:tc>
              </a:tr>
              <a:tr h="182875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Абанский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ВЫСОКИЙ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9,5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</a:t>
                      </a:r>
                    </a:p>
                  </a:txBody>
                  <a:tcPr marL="9525" marR="9525" marT="9525" marB="0" anchor="b"/>
                </a:tc>
              </a:tr>
              <a:tr h="144016"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 dirty="0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endParaRPr lang="ru-RU" sz="1100" b="0" i="0" u="none" strike="noStrike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ru-RU" sz="1100" b="1" i="0" u="none" strike="noStrike" dirty="0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110867"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242658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58"/>
    </mc:Choice>
    <mc:Fallback xmlns="">
      <p:transition spd="slow" advTm="58"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Объект 4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1886153884"/>
              </p:ext>
            </p:extLst>
          </p:nvPr>
        </p:nvGraphicFramePr>
        <p:xfrm>
          <a:off x="683568" y="980728"/>
          <a:ext cx="7632850" cy="546505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128392"/>
                <a:gridCol w="954106"/>
                <a:gridCol w="938247"/>
                <a:gridCol w="3612105"/>
              </a:tblGrid>
              <a:tr h="868293">
                <a:tc gridSpan="4">
                  <a:txBody>
                    <a:bodyPr/>
                    <a:lstStyle/>
                    <a:p>
                      <a:pPr algn="ctr" fontAlgn="t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Итоги рейтинга деятельности за 2016 год органов социальной защиты населения муниципальных районов края</a:t>
                      </a:r>
                    </a:p>
                  </a:txBody>
                  <a:tcPr marL="9525" marR="9525" marT="9525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88561"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Наименование </a:t>
                      </a:r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МР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рейтинг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СОВОКУПНАЯ </a:t>
                      </a:r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ОЦЕНКА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ИТОГОВОЕ МЕСТО</a:t>
                      </a:r>
                    </a:p>
                  </a:txBody>
                  <a:tcPr marL="9525" marR="9525" marT="9525" marB="0"/>
                </a:tc>
              </a:tr>
              <a:tr h="148266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Тасеевский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ВЫСОКИЙ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 dirty="0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9,4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11</a:t>
                      </a:r>
                    </a:p>
                  </a:txBody>
                  <a:tcPr marL="9525" marR="9525" marT="9525" marB="0" anchor="b"/>
                </a:tc>
              </a:tr>
              <a:tr h="148266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Балахтинский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ВЫСОКИЙ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9,4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11</a:t>
                      </a:r>
                    </a:p>
                  </a:txBody>
                  <a:tcPr marL="9525" marR="9525" marT="9525" marB="0" anchor="b"/>
                </a:tc>
              </a:tr>
              <a:tr h="148266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Пировский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ВЫСОКИЙ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9,05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</a:t>
                      </a:r>
                    </a:p>
                  </a:txBody>
                  <a:tcPr marL="9525" marR="9525" marT="9525" marB="0" anchor="b"/>
                </a:tc>
              </a:tr>
              <a:tr h="148266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Нижнеингашский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ВЫСОКИЙ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9,0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13</a:t>
                      </a:r>
                    </a:p>
                  </a:txBody>
                  <a:tcPr marL="9525" marR="9525" marT="9525" marB="0" anchor="b"/>
                </a:tc>
              </a:tr>
              <a:tr h="148266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ТДНМР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ВЫСОКИЙ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8,85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14</a:t>
                      </a:r>
                    </a:p>
                  </a:txBody>
                  <a:tcPr marL="9525" marR="9525" marT="9525" marB="0" anchor="b"/>
                </a:tc>
              </a:tr>
              <a:tr h="148266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Рыбинский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ВЫСОКИЙ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8,8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15</a:t>
                      </a:r>
                    </a:p>
                  </a:txBody>
                  <a:tcPr marL="9525" marR="9525" marT="9525" marB="0" anchor="b"/>
                </a:tc>
              </a:tr>
              <a:tr h="148266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Каратузский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ВЫСОКИЙ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8,8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15</a:t>
                      </a:r>
                    </a:p>
                  </a:txBody>
                  <a:tcPr marL="9525" marR="9525" marT="9525" marB="0" anchor="b"/>
                </a:tc>
              </a:tr>
              <a:tr h="148266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Боготольский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ВЫСОКИЙ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8,8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15</a:t>
                      </a:r>
                    </a:p>
                  </a:txBody>
                  <a:tcPr marL="9525" marR="9525" marT="9525" marB="0" anchor="b"/>
                </a:tc>
              </a:tr>
              <a:tr h="148266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Большемуртинский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ВЫСОКИЙ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8,7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16</a:t>
                      </a:r>
                    </a:p>
                  </a:txBody>
                  <a:tcPr marL="9525" marR="9525" marT="9525" marB="0" anchor="b"/>
                </a:tc>
              </a:tr>
              <a:tr h="148266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Идринский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ВЫСОКИЙ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8,65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17</a:t>
                      </a:r>
                    </a:p>
                  </a:txBody>
                  <a:tcPr marL="9525" marR="9525" marT="9525" marB="0" anchor="b"/>
                </a:tc>
              </a:tr>
              <a:tr h="148266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Бирилюсский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ВЫСОКИЙ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8,6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18</a:t>
                      </a:r>
                    </a:p>
                  </a:txBody>
                  <a:tcPr marL="9525" marR="9525" marT="9525" marB="0" anchor="b"/>
                </a:tc>
              </a:tr>
              <a:tr h="148266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Назаровский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ВЫСОКИЙ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8,6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18</a:t>
                      </a:r>
                    </a:p>
                  </a:txBody>
                  <a:tcPr marL="9525" marR="9525" marT="9525" marB="0" anchor="b"/>
                </a:tc>
              </a:tr>
              <a:tr h="148266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Минусинский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ВЫСОКИЙ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8,55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19</a:t>
                      </a:r>
                    </a:p>
                  </a:txBody>
                  <a:tcPr marL="9525" marR="9525" marT="9525" marB="0" anchor="b"/>
                </a:tc>
              </a:tr>
              <a:tr h="148266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Партизанский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ВЫСОКИЙ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8,4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</a:t>
                      </a:r>
                    </a:p>
                  </a:txBody>
                  <a:tcPr marL="9525" marR="9525" marT="9525" marB="0" anchor="b"/>
                </a:tc>
              </a:tr>
              <a:tr h="148266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Емельяновский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ВЫСОКИЙ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8,3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21</a:t>
                      </a:r>
                    </a:p>
                  </a:txBody>
                  <a:tcPr marL="9525" marR="9525" marT="9525" marB="0" anchor="b"/>
                </a:tc>
              </a:tr>
              <a:tr h="148266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Дзержинский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УДОВЛ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7,65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22</a:t>
                      </a:r>
                    </a:p>
                  </a:txBody>
                  <a:tcPr marL="9525" marR="9525" marT="9525" marB="0" anchor="b"/>
                </a:tc>
              </a:tr>
              <a:tr h="148266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Тюхтетский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УДОВЛ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7,4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23</a:t>
                      </a:r>
                    </a:p>
                  </a:txBody>
                  <a:tcPr marL="9525" marR="9525" marT="9525" marB="0" anchor="b"/>
                </a:tc>
              </a:tr>
              <a:tr h="148266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Сухобузимский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УДОВЛ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7,4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23</a:t>
                      </a:r>
                    </a:p>
                  </a:txBody>
                  <a:tcPr marL="9525" marR="9525" marT="9525" marB="0" anchor="b"/>
                </a:tc>
              </a:tr>
              <a:tr h="148266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Мотыгинский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УДОВЛ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7,15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24</a:t>
                      </a:r>
                    </a:p>
                  </a:txBody>
                  <a:tcPr marL="9525" marR="9525" marT="9525" marB="0" anchor="b"/>
                </a:tc>
              </a:tr>
              <a:tr h="148266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Большеулуйский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УДОВЛ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6,3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25</a:t>
                      </a:r>
                    </a:p>
                  </a:txBody>
                  <a:tcPr marL="9525" marR="9525" marT="9525" marB="0" anchor="b"/>
                </a:tc>
              </a:tr>
              <a:tr h="148266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Эвенкийский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УДОВЛ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26</a:t>
                      </a:r>
                    </a:p>
                  </a:txBody>
                  <a:tcPr marL="9525" marR="9525" marT="9525" marB="0" anchor="b"/>
                </a:tc>
              </a:tr>
              <a:tr h="148266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Кежемский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УДОВЛ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5,25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27</a:t>
                      </a:r>
                    </a:p>
                  </a:txBody>
                  <a:tcPr marL="9525" marR="9525" marT="9525" marB="0" anchor="b"/>
                </a:tc>
              </a:tr>
              <a:tr h="148266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Туруханский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НИЗКИЙ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4,2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28</a:t>
                      </a:r>
                    </a:p>
                  </a:txBody>
                  <a:tcPr marL="9525" marR="9525" marT="9525" marB="0" anchor="b"/>
                </a:tc>
              </a:tr>
              <a:tr h="148266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Казачинский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НИЗКИЙ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29</a:t>
                      </a: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0897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58"/>
    </mc:Choice>
    <mc:Fallback xmlns="">
      <p:transition spd="slow" advTm="58"/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260648"/>
            <a:ext cx="8280920" cy="1152128"/>
          </a:xfrm>
          <a:solidFill>
            <a:schemeClr val="accent2"/>
          </a:solidFill>
          <a:ln>
            <a:solidFill>
              <a:schemeClr val="accent1"/>
            </a:solidFill>
          </a:ln>
        </p:spPr>
        <p:txBody>
          <a:bodyPr/>
          <a:lstStyle/>
          <a:p>
            <a:pPr algn="ctr"/>
            <a:r>
              <a:rPr lang="ru-RU" sz="4000" dirty="0"/>
              <a:t>Задачи УСЗН в 2017 </a:t>
            </a:r>
            <a:r>
              <a:rPr lang="ru-RU" sz="4000" dirty="0" smtClean="0"/>
              <a:t>году</a:t>
            </a:r>
            <a:br>
              <a:rPr lang="ru-RU" sz="4000" dirty="0" smtClean="0"/>
            </a:br>
            <a:r>
              <a:rPr lang="ru-RU" sz="1600" dirty="0" smtClean="0"/>
              <a:t>основные направления</a:t>
            </a:r>
            <a:r>
              <a:rPr lang="ru-RU" sz="4000" dirty="0"/>
              <a:t/>
            </a:r>
            <a:br>
              <a:rPr lang="ru-RU" sz="4000" dirty="0"/>
            </a:br>
            <a:endParaRPr lang="ru-RU" sz="40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467544" y="1988840"/>
            <a:ext cx="8352928" cy="4122792"/>
          </a:xfrm>
        </p:spPr>
        <p:txBody>
          <a:bodyPr>
            <a:normAutofit/>
          </a:bodyPr>
          <a:lstStyle/>
          <a:p>
            <a:r>
              <a:rPr lang="ru-RU" sz="2000" dirty="0" smtClean="0"/>
              <a:t>На основании решения коллегии министерства социальной политики Красноярского края:</a:t>
            </a:r>
          </a:p>
          <a:p>
            <a:endParaRPr lang="ru-RU" sz="2000" dirty="0" smtClean="0"/>
          </a:p>
          <a:p>
            <a:r>
              <a:rPr lang="ru-RU" sz="2000" dirty="0" smtClean="0"/>
              <a:t>1. Обеспечить технологию проектного управления</a:t>
            </a:r>
          </a:p>
          <a:p>
            <a:r>
              <a:rPr lang="ru-RU" sz="2000" dirty="0" smtClean="0"/>
              <a:t>2. Обеспечить </a:t>
            </a:r>
            <a:r>
              <a:rPr lang="ru-RU" sz="2000" dirty="0"/>
              <a:t>оперативный </a:t>
            </a:r>
            <a:r>
              <a:rPr lang="ru-RU" sz="2000" dirty="0" smtClean="0"/>
              <a:t>доступ получателей услуг  </a:t>
            </a:r>
            <a:r>
              <a:rPr lang="ru-RU" sz="2000" dirty="0"/>
              <a:t>к </a:t>
            </a:r>
            <a:r>
              <a:rPr lang="ru-RU" sz="2000" dirty="0" smtClean="0"/>
              <a:t>актуальной информации (сайты)</a:t>
            </a:r>
          </a:p>
          <a:p>
            <a:r>
              <a:rPr lang="ru-RU" sz="2000" dirty="0" smtClean="0"/>
              <a:t>3. Обеспечить безусловное достижения норматива нагрузки на 1 социального работника в среднем </a:t>
            </a:r>
            <a:r>
              <a:rPr lang="ru-RU" sz="2000" dirty="0" smtClean="0">
                <a:solidFill>
                  <a:srgbClr val="FF0000"/>
                </a:solidFill>
              </a:rPr>
              <a:t>до 10 получателей услуг</a:t>
            </a:r>
          </a:p>
          <a:p>
            <a:r>
              <a:rPr lang="ru-RU" sz="2000" dirty="0" smtClean="0"/>
              <a:t>4. Обеспечить развитие стационарно замещающих технологий ( 1 семья)</a:t>
            </a:r>
          </a:p>
          <a:p>
            <a:endParaRPr lang="ru-RU" sz="2000" dirty="0" smtClean="0"/>
          </a:p>
          <a:p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11585695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4294967295"/>
          </p:nvPr>
        </p:nvSpPr>
        <p:spPr>
          <a:xfrm>
            <a:off x="611562" y="549274"/>
            <a:ext cx="7992887" cy="5976069"/>
          </a:xfrm>
        </p:spPr>
        <p:txBody>
          <a:bodyPr>
            <a:noAutofit/>
          </a:bodyPr>
          <a:lstStyle/>
          <a:p>
            <a:pPr marL="45720" indent="0" algn="ctr">
              <a:buNone/>
            </a:pPr>
            <a:r>
              <a:rPr lang="ru-RU" sz="2400" dirty="0" smtClean="0"/>
              <a:t>Благодарим всех работников УСЗН администрации Тасеевского района и МБУ «КЦСОН Тасеевского района» за огромный труд</a:t>
            </a:r>
            <a:r>
              <a:rPr lang="ru-RU" sz="2400" dirty="0"/>
              <a:t>, за </a:t>
            </a:r>
            <a:r>
              <a:rPr lang="ru-RU" sz="2400" dirty="0" smtClean="0"/>
              <a:t>готовность всегда </a:t>
            </a:r>
            <a:r>
              <a:rPr lang="ru-RU" sz="2400" dirty="0"/>
              <a:t>оперативно </a:t>
            </a:r>
            <a:r>
              <a:rPr lang="ru-RU" sz="2400" dirty="0" smtClean="0"/>
              <a:t>решать любую </a:t>
            </a:r>
            <a:r>
              <a:rPr lang="ru-RU" sz="2400" dirty="0"/>
              <a:t>задачу, которая перед </a:t>
            </a:r>
            <a:r>
              <a:rPr lang="ru-RU" sz="2400" dirty="0" smtClean="0"/>
              <a:t>ними ставится.</a:t>
            </a:r>
          </a:p>
          <a:p>
            <a:pPr marL="45720" indent="0" algn="ctr">
              <a:buNone/>
            </a:pPr>
            <a:r>
              <a:rPr lang="ru-RU" sz="2400" dirty="0" smtClean="0"/>
              <a:t>Благодарим районную администрацию районный совет депутатов, коллег по социальной сфере Тасеевского и соседних районов, общественные организации за активное участие в развитии системы социальной защиты и социального обслуживания граждан района. </a:t>
            </a:r>
          </a:p>
          <a:p>
            <a:pPr marL="45720" indent="0" algn="ctr">
              <a:buNone/>
            </a:pPr>
            <a:r>
              <a:rPr lang="ru-RU" sz="2400" dirty="0" smtClean="0"/>
              <a:t>Позвольте выразить </a:t>
            </a:r>
            <a:r>
              <a:rPr lang="ru-RU" sz="2400" dirty="0"/>
              <a:t>уверенность, что и в дальнейшем мы будем работать также </a:t>
            </a:r>
            <a:r>
              <a:rPr lang="ru-RU" sz="2400" dirty="0" smtClean="0"/>
              <a:t>слаженно!</a:t>
            </a:r>
          </a:p>
          <a:p>
            <a:pPr marL="45720" indent="0" algn="ctr">
              <a:buNone/>
            </a:pPr>
            <a:r>
              <a:rPr lang="ru-RU" sz="2400" dirty="0" smtClean="0"/>
              <a:t> Желаем </a:t>
            </a:r>
            <a:r>
              <a:rPr lang="ru-RU" sz="2400" dirty="0"/>
              <a:t>всем новых идей и профессиональных успехов.</a:t>
            </a:r>
          </a:p>
          <a:p>
            <a:pPr algn="ctr"/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34003176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71601" y="2348880"/>
            <a:ext cx="7334200" cy="3166288"/>
          </a:xfrm>
        </p:spPr>
        <p:txBody>
          <a:bodyPr/>
          <a:lstStyle/>
          <a:p>
            <a:pPr marL="0" indent="0" algn="ctr">
              <a:buNone/>
            </a:pPr>
            <a:r>
              <a:rPr lang="ru-RU" dirty="0" smtClean="0"/>
              <a:t>Спасибо за внимание</a:t>
            </a:r>
            <a:br>
              <a:rPr lang="ru-RU" dirty="0" smtClean="0"/>
            </a:br>
            <a:r>
              <a:rPr lang="ru-RU" dirty="0" smtClean="0"/>
              <a:t>март 2017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24635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0"/>
    </mc:Choice>
    <mc:Fallback xmlns="">
      <p:transition spd="slow" advTm="0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14417" y="548680"/>
            <a:ext cx="8424936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/>
              <a:t>Полномочия Управления</a:t>
            </a:r>
            <a:r>
              <a:rPr lang="ru-RU" sz="2400" dirty="0" smtClean="0"/>
              <a:t>:</a:t>
            </a:r>
          </a:p>
          <a:p>
            <a:pPr algn="ctr"/>
            <a:r>
              <a:rPr lang="ru-RU" sz="2400" dirty="0" smtClean="0"/>
              <a:t>социальная поддержка граждан</a:t>
            </a:r>
          </a:p>
          <a:p>
            <a:pPr algn="ctr"/>
            <a:r>
              <a:rPr lang="ru-RU" sz="2400" dirty="0" smtClean="0"/>
              <a:t>и</a:t>
            </a:r>
            <a:endParaRPr lang="ru-RU" sz="2400" dirty="0"/>
          </a:p>
          <a:p>
            <a:pPr algn="ctr"/>
            <a:r>
              <a:rPr lang="ru-RU" sz="2400" dirty="0" smtClean="0"/>
              <a:t>социальное обслуживание населения:</a:t>
            </a:r>
          </a:p>
          <a:p>
            <a:pPr algn="ctr"/>
            <a:r>
              <a:rPr lang="ru-RU" sz="2400" dirty="0" smtClean="0"/>
              <a:t>всего переданных государственных полномочий  -   </a:t>
            </a:r>
            <a:r>
              <a:rPr lang="ru-RU" sz="2400" b="1" dirty="0" smtClean="0">
                <a:solidFill>
                  <a:srgbClr val="FF0000"/>
                </a:solidFill>
              </a:rPr>
              <a:t>21</a:t>
            </a:r>
            <a:r>
              <a:rPr lang="ru-RU" sz="2400" dirty="0" smtClean="0"/>
              <a:t> (закон Красноярского края от 09.12.2010 года № 11-5397)</a:t>
            </a:r>
          </a:p>
          <a:p>
            <a:pPr algn="ctr"/>
            <a:r>
              <a:rPr lang="ru-RU" sz="2400" dirty="0" smtClean="0"/>
              <a:t>Профилактика безнадзорности несовершеннолетних </a:t>
            </a:r>
          </a:p>
          <a:p>
            <a:pPr algn="ctr"/>
            <a:r>
              <a:rPr lang="ru-RU" sz="2400" dirty="0" smtClean="0"/>
              <a:t>-</a:t>
            </a:r>
            <a:r>
              <a:rPr lang="ru-RU" sz="2400" b="1" dirty="0" smtClean="0">
                <a:solidFill>
                  <a:srgbClr val="FF0000"/>
                </a:solidFill>
              </a:rPr>
              <a:t>1</a:t>
            </a:r>
            <a:r>
              <a:rPr lang="ru-RU" sz="2400" dirty="0" smtClean="0"/>
              <a:t>  (закон РФ от 24.06.1999 года № 120-ФЗ)</a:t>
            </a:r>
          </a:p>
          <a:p>
            <a:pPr algn="ctr"/>
            <a:r>
              <a:rPr lang="ru-RU" sz="2400" dirty="0" smtClean="0"/>
              <a:t>В том числе </a:t>
            </a:r>
            <a:r>
              <a:rPr lang="ru-RU" sz="2400" b="1" dirty="0" smtClean="0">
                <a:solidFill>
                  <a:srgbClr val="FF0000"/>
                </a:solidFill>
              </a:rPr>
              <a:t>6</a:t>
            </a:r>
            <a:r>
              <a:rPr lang="ru-RU" sz="2400" b="1" dirty="0" smtClean="0"/>
              <a:t> </a:t>
            </a:r>
            <a:r>
              <a:rPr lang="ru-RU" sz="2400" dirty="0" smtClean="0"/>
              <a:t> функций организации полномочий исполняет МБУ КЦСОН Тасеевского района</a:t>
            </a:r>
            <a:endParaRPr lang="ru-RU" sz="2400" dirty="0"/>
          </a:p>
        </p:txBody>
      </p:sp>
      <p:sp>
        <p:nvSpPr>
          <p:cNvPr id="2" name="TextBox 1"/>
          <p:cNvSpPr txBox="1"/>
          <p:nvPr/>
        </p:nvSpPr>
        <p:spPr>
          <a:xfrm>
            <a:off x="827584" y="4653136"/>
            <a:ext cx="792088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>
                <a:solidFill>
                  <a:srgbClr val="FF0000"/>
                </a:solidFill>
              </a:rPr>
              <a:t>Задача УСЗН НА 2917 год: в полном объёме исполнить переданные государственные полномочия  по социальной поддержке и социальному обслуживанию и профилактике безнадзорности несовершеннолетних</a:t>
            </a:r>
            <a:endParaRPr lang="ru-RU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269503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7585" y="620688"/>
            <a:ext cx="7478216" cy="1008112"/>
          </a:xfrm>
        </p:spPr>
        <p:txBody>
          <a:bodyPr/>
          <a:lstStyle/>
          <a:p>
            <a:pPr marL="0" indent="0" algn="ctr">
              <a:buNone/>
            </a:pPr>
            <a:r>
              <a:rPr lang="ru-RU" dirty="0" smtClean="0"/>
              <a:t>Структура УСЗН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539552" y="1844824"/>
            <a:ext cx="8064896" cy="4824536"/>
          </a:xfrm>
        </p:spPr>
        <p:txBody>
          <a:bodyPr>
            <a:normAutofit fontScale="85000" lnSpcReduction="20000"/>
          </a:bodyPr>
          <a:lstStyle/>
          <a:p>
            <a:r>
              <a:rPr lang="ru-RU" b="1" dirty="0"/>
              <a:t>Руководитель управления социальной защиты населения Котов Николай Аркадьевич </a:t>
            </a:r>
          </a:p>
          <a:p>
            <a:r>
              <a:rPr lang="ru-RU" b="1" dirty="0"/>
              <a:t>Заместитель руководителя - Подобулкина Татьяна Владимировна </a:t>
            </a:r>
          </a:p>
          <a:p>
            <a:r>
              <a:rPr lang="ru-RU" b="1" dirty="0"/>
              <a:t>Главный специалист (предоставление МСП) – Козлова Татьяна Степановна</a:t>
            </a:r>
          </a:p>
          <a:p>
            <a:r>
              <a:rPr lang="ru-RU" b="1" dirty="0"/>
              <a:t>Главный специалист(выплата и планирование) – Савостьянова Жанна Феликсовна </a:t>
            </a:r>
          </a:p>
          <a:p>
            <a:r>
              <a:rPr lang="ru-RU" b="1" dirty="0"/>
              <a:t>Ведущий специалист (назначение МСП , АБД) – Пестенко Наталья Александровна </a:t>
            </a:r>
          </a:p>
          <a:p>
            <a:r>
              <a:rPr lang="ru-RU" b="1" dirty="0"/>
              <a:t>Ведущий специалист (назначение МСП)– Савастеева Ольга Владимировна </a:t>
            </a:r>
          </a:p>
          <a:p>
            <a:r>
              <a:rPr lang="ru-RU" b="1" dirty="0"/>
              <a:t>Ведущий специалист (прием населения) – Неводничева Ирина Владимировна </a:t>
            </a:r>
          </a:p>
          <a:p>
            <a:r>
              <a:rPr lang="ru-RU" b="1" dirty="0"/>
              <a:t>Ведущий специалист (прием населения) – Чернышова Елена Ильинична</a:t>
            </a:r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311802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974"/>
    </mc:Choice>
    <mc:Fallback xmlns="">
      <p:transition spd="slow" advTm="974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коллектив УСЗН 2017 год"/>
          <p:cNvPicPr>
            <a:picLocks noGrp="1" noChangeAspect="1"/>
          </p:cNvPicPr>
          <p:nvPr isPhoto="1"/>
        </p:nvPicPr>
        <p:blipFill>
          <a:blip r:embed="rId2" cstate="print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47700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extBox 2"/>
          <p:cNvSpPr txBox="1"/>
          <p:nvPr/>
        </p:nvSpPr>
        <p:spPr>
          <a:xfrm>
            <a:off x="656167" y="6451365"/>
            <a:ext cx="72728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rgbClr val="FF0000"/>
                </a:solidFill>
              </a:rPr>
              <a:t>Коллектив УСЗН администрации Тасеевского района в 2016 году </a:t>
            </a:r>
            <a:endParaRPr lang="ru-RU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877047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7584" y="188640"/>
            <a:ext cx="7952671" cy="864096"/>
          </a:xfr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marL="0" indent="0" algn="ctr">
              <a:buNone/>
            </a:pPr>
            <a:r>
              <a:rPr lang="ru-RU" sz="2400" b="0" dirty="0" smtClean="0">
                <a:latin typeface="Times New Roman" pitchFamily="18" charset="0"/>
                <a:cs typeface="Times New Roman" pitchFamily="18" charset="0"/>
              </a:rPr>
              <a:t>Финансирование расходов на</a:t>
            </a:r>
            <a:br>
              <a:rPr lang="ru-RU" sz="2400" b="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b="0" dirty="0" smtClean="0">
                <a:latin typeface="Times New Roman" pitchFamily="18" charset="0"/>
                <a:cs typeface="Times New Roman" pitchFamily="18" charset="0"/>
              </a:rPr>
              <a:t>2016 год</a:t>
            </a:r>
            <a:endParaRPr lang="ru-RU" sz="2400" b="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251520" y="2132856"/>
            <a:ext cx="8712968" cy="3600400"/>
          </a:xfrm>
        </p:spPr>
        <p:txBody>
          <a:bodyPr>
            <a:normAutofit/>
          </a:bodyPr>
          <a:lstStyle/>
          <a:p>
            <a:pPr marL="45720" indent="0">
              <a:buNone/>
            </a:pP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УСЗН                                               4.5 млн. руб.</a:t>
            </a:r>
          </a:p>
          <a:p>
            <a:pPr marL="45720" indent="0">
              <a:buNone/>
            </a:pP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МБУ КЦСОН                                31.2 млн. руб.</a:t>
            </a:r>
          </a:p>
          <a:p>
            <a:pPr marL="45720" indent="0">
              <a:buNone/>
            </a:pP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Меры 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социальной поддержки       56  млн. руб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45720" indent="0">
              <a:buNone/>
            </a:pP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Летнее оздоровление (организация) 117 т. руб.</a:t>
            </a:r>
          </a:p>
          <a:p>
            <a:pPr marL="45720" indent="0" algn="ctr"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(путевки оплачивает министерство)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11560" y="5157192"/>
            <a:ext cx="81369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>
                <a:solidFill>
                  <a:srgbClr val="FF0000"/>
                </a:solidFill>
              </a:rPr>
              <a:t>Задача 2017 года: обеспечить использование выделенных финансов в полном объеме</a:t>
            </a:r>
            <a:endParaRPr lang="ru-RU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202596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8" y="548681"/>
            <a:ext cx="7848872" cy="360040"/>
          </a:xfrm>
        </p:spPr>
        <p:txBody>
          <a:bodyPr/>
          <a:lstStyle/>
          <a:p>
            <a:pPr algn="ctr"/>
            <a:r>
              <a:rPr lang="ru-RU" sz="3200" dirty="0" smtClean="0"/>
              <a:t>Социальный паспорт</a:t>
            </a: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683568" y="1484785"/>
            <a:ext cx="7848872" cy="4824536"/>
          </a:xfrm>
        </p:spPr>
        <p:txBody>
          <a:bodyPr>
            <a:normAutofit fontScale="77500" lnSpcReduction="20000"/>
          </a:bodyPr>
          <a:lstStyle/>
          <a:p>
            <a:r>
              <a:rPr lang="ru-RU" dirty="0" smtClean="0"/>
              <a:t>Пенсионеры (всего) – </a:t>
            </a:r>
            <a:r>
              <a:rPr lang="ru-RU" b="1" dirty="0" smtClean="0"/>
              <a:t>4059</a:t>
            </a:r>
          </a:p>
          <a:p>
            <a:r>
              <a:rPr lang="ru-RU" dirty="0" smtClean="0"/>
              <a:t>Пенсионеры по возрасту – </a:t>
            </a:r>
            <a:r>
              <a:rPr lang="ru-RU" b="1" dirty="0" smtClean="0"/>
              <a:t>3261</a:t>
            </a:r>
          </a:p>
          <a:p>
            <a:r>
              <a:rPr lang="ru-RU" dirty="0" smtClean="0"/>
              <a:t>Пенсионеры по возрасту не льготники – </a:t>
            </a:r>
            <a:r>
              <a:rPr lang="ru-RU" b="1" dirty="0" smtClean="0"/>
              <a:t>1292</a:t>
            </a:r>
          </a:p>
          <a:p>
            <a:r>
              <a:rPr lang="ru-RU" dirty="0" smtClean="0"/>
              <a:t>Инвалиды старше 18 лет – </a:t>
            </a:r>
            <a:r>
              <a:rPr lang="ru-RU" b="1" dirty="0" smtClean="0"/>
              <a:t>949</a:t>
            </a:r>
          </a:p>
          <a:p>
            <a:r>
              <a:rPr lang="ru-RU" dirty="0" smtClean="0"/>
              <a:t>Дети – инвалиды – </a:t>
            </a:r>
            <a:r>
              <a:rPr lang="ru-RU" b="1" dirty="0" smtClean="0"/>
              <a:t>46</a:t>
            </a:r>
          </a:p>
          <a:p>
            <a:r>
              <a:rPr lang="ru-RU" dirty="0" smtClean="0"/>
              <a:t>Инвалиды ВОВ-</a:t>
            </a:r>
            <a:r>
              <a:rPr lang="ru-RU" b="1" dirty="0" smtClean="0"/>
              <a:t>1</a:t>
            </a:r>
          </a:p>
          <a:p>
            <a:r>
              <a:rPr lang="ru-RU" dirty="0" smtClean="0"/>
              <a:t>Участники ВОВ – </a:t>
            </a:r>
            <a:r>
              <a:rPr lang="ru-RU" b="1" dirty="0" smtClean="0"/>
              <a:t>3</a:t>
            </a:r>
          </a:p>
          <a:p>
            <a:r>
              <a:rPr lang="ru-RU" dirty="0" smtClean="0"/>
              <a:t>Тружеников тыла – </a:t>
            </a:r>
            <a:r>
              <a:rPr lang="ru-RU" b="1" dirty="0" smtClean="0"/>
              <a:t>126</a:t>
            </a:r>
          </a:p>
          <a:p>
            <a:r>
              <a:rPr lang="ru-RU" dirty="0" smtClean="0"/>
              <a:t>Ветеранов труда – </a:t>
            </a:r>
            <a:r>
              <a:rPr lang="ru-RU" b="1" dirty="0" smtClean="0"/>
              <a:t>868</a:t>
            </a:r>
          </a:p>
          <a:p>
            <a:r>
              <a:rPr lang="ru-RU" dirty="0" smtClean="0"/>
              <a:t>Ветеранов труда края – </a:t>
            </a:r>
            <a:r>
              <a:rPr lang="ru-RU" b="1" dirty="0" smtClean="0"/>
              <a:t>733</a:t>
            </a:r>
          </a:p>
          <a:p>
            <a:r>
              <a:rPr lang="ru-RU" dirty="0" smtClean="0"/>
              <a:t>Реабилитированные (пострадавшие) – </a:t>
            </a:r>
            <a:r>
              <a:rPr lang="ru-RU" b="1" dirty="0" smtClean="0"/>
              <a:t>145(1)</a:t>
            </a:r>
          </a:p>
          <a:p>
            <a:r>
              <a:rPr lang="ru-RU" dirty="0" smtClean="0"/>
              <a:t>Дети погибших (умерших) защитников Отечества - </a:t>
            </a:r>
            <a:r>
              <a:rPr lang="ru-RU" b="1" dirty="0" smtClean="0"/>
              <a:t>230</a:t>
            </a:r>
            <a:endParaRPr lang="ru-RU" dirty="0" smtClean="0"/>
          </a:p>
          <a:p>
            <a:r>
              <a:rPr lang="ru-RU" dirty="0"/>
              <a:t>Количество семей с детьми до 18 лет – </a:t>
            </a:r>
            <a:r>
              <a:rPr lang="ru-RU" b="1" dirty="0"/>
              <a:t>1204</a:t>
            </a:r>
          </a:p>
          <a:p>
            <a:r>
              <a:rPr lang="ru-RU" dirty="0"/>
              <a:t>В них детей – </a:t>
            </a:r>
            <a:r>
              <a:rPr lang="ru-RU" b="1" dirty="0"/>
              <a:t>1999</a:t>
            </a:r>
          </a:p>
          <a:p>
            <a:r>
              <a:rPr lang="ru-RU" dirty="0"/>
              <a:t>Многодетные семьи – </a:t>
            </a:r>
            <a:r>
              <a:rPr lang="ru-RU" b="1" dirty="0"/>
              <a:t>179 (</a:t>
            </a:r>
            <a:r>
              <a:rPr lang="ru-RU" dirty="0"/>
              <a:t>с тремя детьми </a:t>
            </a:r>
            <a:r>
              <a:rPr lang="ru-RU" b="1" dirty="0"/>
              <a:t>– 140)</a:t>
            </a:r>
            <a:endParaRPr lang="ru-RU" dirty="0"/>
          </a:p>
          <a:p>
            <a:endParaRPr lang="ru-RU" dirty="0" smtClean="0"/>
          </a:p>
          <a:p>
            <a:endParaRPr lang="ru-RU" b="1" dirty="0"/>
          </a:p>
        </p:txBody>
      </p:sp>
      <p:sp>
        <p:nvSpPr>
          <p:cNvPr id="4" name="Правая фигурная скобка 3"/>
          <p:cNvSpPr/>
          <p:nvPr/>
        </p:nvSpPr>
        <p:spPr>
          <a:xfrm>
            <a:off x="6084168" y="1628800"/>
            <a:ext cx="1224136" cy="4608512"/>
          </a:xfrm>
          <a:prstGeom prst="rightBrace">
            <a:avLst>
              <a:gd name="adj1" fmla="val 8333"/>
              <a:gd name="adj2" fmla="val 44513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TextBox 4"/>
          <p:cNvSpPr txBox="1"/>
          <p:nvPr/>
        </p:nvSpPr>
        <p:spPr>
          <a:xfrm>
            <a:off x="7164288" y="1844824"/>
            <a:ext cx="1584176" cy="27699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6000" dirty="0" smtClean="0">
                <a:solidFill>
                  <a:srgbClr val="FF0000"/>
                </a:solidFill>
              </a:rPr>
              <a:t>34 % </a:t>
            </a:r>
          </a:p>
          <a:p>
            <a:pPr algn="ctr"/>
            <a:r>
              <a:rPr lang="ru-RU" dirty="0" smtClean="0">
                <a:solidFill>
                  <a:srgbClr val="FF0000"/>
                </a:solidFill>
              </a:rPr>
              <a:t>от всего населения района</a:t>
            </a:r>
            <a:endParaRPr lang="ru-RU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291291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2" y="476673"/>
            <a:ext cx="7920879" cy="1368152"/>
          </a:xfrm>
        </p:spPr>
        <p:txBody>
          <a:bodyPr/>
          <a:lstStyle/>
          <a:p>
            <a:pPr marL="0" indent="0" algn="ctr">
              <a:buNone/>
            </a:pPr>
            <a:r>
              <a:rPr lang="ru-RU" dirty="0" smtClean="0"/>
              <a:t>Количество принятых граждан-4781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3525497332"/>
              </p:ext>
            </p:extLst>
          </p:nvPr>
        </p:nvGraphicFramePr>
        <p:xfrm>
          <a:off x="0" y="2204864"/>
          <a:ext cx="7605464" cy="43922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467544" y="6003858"/>
            <a:ext cx="80648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rgbClr val="FF0000"/>
                </a:solidFill>
              </a:rPr>
              <a:t>Предложение: необходимо отрегулировать нагрузку на специалистов «Единого окна»</a:t>
            </a:r>
            <a:endParaRPr lang="ru-RU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69805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850"/>
    </mc:Choice>
    <mc:Fallback xmlns="">
      <p:transition spd="slow" advTm="850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3609" y="260649"/>
            <a:ext cx="7262192" cy="720080"/>
          </a:xfrm>
        </p:spPr>
        <p:txBody>
          <a:bodyPr/>
          <a:lstStyle/>
          <a:p>
            <a:pPr marL="0" indent="0" algn="ctr">
              <a:buNone/>
            </a:pPr>
            <a:r>
              <a:rPr lang="ru-RU" sz="3200" dirty="0" smtClean="0"/>
              <a:t>Способы обращения за услугами</a:t>
            </a:r>
            <a:endParaRPr lang="ru-RU" sz="3200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2111771183"/>
              </p:ext>
            </p:extLst>
          </p:nvPr>
        </p:nvGraphicFramePr>
        <p:xfrm>
          <a:off x="1187624" y="980728"/>
          <a:ext cx="7173913" cy="51845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488210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553"/>
    </mc:Choice>
    <mc:Fallback xmlns="">
      <p:transition spd="slow" advTm="553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99592" y="548680"/>
            <a:ext cx="7560840" cy="1152128"/>
          </a:xfrm>
        </p:spPr>
        <p:txBody>
          <a:bodyPr/>
          <a:lstStyle/>
          <a:p>
            <a:pPr algn="ctr"/>
            <a:r>
              <a:rPr lang="ru-RU" dirty="0" smtClean="0"/>
              <a:t>Срок рассмотрения заявлений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92099011"/>
              </p:ext>
            </p:extLst>
          </p:nvPr>
        </p:nvGraphicFramePr>
        <p:xfrm>
          <a:off x="4788024" y="2060848"/>
          <a:ext cx="3960491" cy="410475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5" name="Объект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50634912"/>
              </p:ext>
            </p:extLst>
          </p:nvPr>
        </p:nvGraphicFramePr>
        <p:xfrm>
          <a:off x="107504" y="2132856"/>
          <a:ext cx="4248472" cy="41764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539552" y="5949280"/>
            <a:ext cx="79928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>
                <a:solidFill>
                  <a:srgbClr val="FF0000"/>
                </a:solidFill>
              </a:rPr>
              <a:t>Задача 2017 года: уменьшить срок рассмотрения заявлений свыше 10 дней</a:t>
            </a:r>
            <a:endParaRPr lang="ru-RU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771375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11"/>
    </mc:Choice>
    <mc:Fallback xmlns="">
      <p:transition spd="slow" advTm="211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Elemental</Template>
  <TotalTime>2905</TotalTime>
  <Words>809</Words>
  <Application>Microsoft Office PowerPoint</Application>
  <PresentationFormat>Экран (4:3)</PresentationFormat>
  <Paragraphs>281</Paragraphs>
  <Slides>18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19" baseType="lpstr">
      <vt:lpstr>Воздушный поток</vt:lpstr>
      <vt:lpstr>   31 марта 2017           с. Тасеево</vt:lpstr>
      <vt:lpstr>Презентация PowerPoint</vt:lpstr>
      <vt:lpstr>Структура УСЗН</vt:lpstr>
      <vt:lpstr>Презентация PowerPoint</vt:lpstr>
      <vt:lpstr>Финансирование расходов на 2016 год</vt:lpstr>
      <vt:lpstr>Социальный паспорт</vt:lpstr>
      <vt:lpstr>Количество принятых граждан-4781</vt:lpstr>
      <vt:lpstr>Способы обращения за услугами</vt:lpstr>
      <vt:lpstr>Срок рассмотрения заявлений</vt:lpstr>
      <vt:lpstr>Презентация PowerPoint</vt:lpstr>
      <vt:lpstr>Индивидуальный подход  по предоставлению МСП по оплате услуг жилищного хозяйства </vt:lpstr>
      <vt:lpstr>Сравнительная оценка видов деятельности</vt:lpstr>
      <vt:lpstr>Кадровая  политика и формирование положительного имиджа отрасли (бальная оценка министерства) </vt:lpstr>
      <vt:lpstr>Рейтинг по итогам оценки результативности за 2016 год </vt:lpstr>
      <vt:lpstr>Презентация PowerPoint</vt:lpstr>
      <vt:lpstr>Задачи УСЗН в 2017 году основные направления </vt:lpstr>
      <vt:lpstr>Презентация PowerPoint</vt:lpstr>
      <vt:lpstr>Спасибо за внимание март 2017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29.03.2016 с. Тасеево</dc:title>
  <dc:creator>Подобулкина</dc:creator>
  <cp:lastModifiedBy>котов</cp:lastModifiedBy>
  <cp:revision>122</cp:revision>
  <dcterms:created xsi:type="dcterms:W3CDTF">2016-03-25T09:49:28Z</dcterms:created>
  <dcterms:modified xsi:type="dcterms:W3CDTF">2017-03-30T09:28:54Z</dcterms:modified>
</cp:coreProperties>
</file>